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80" r:id="rId2"/>
    <p:sldId id="282" r:id="rId3"/>
    <p:sldId id="283" r:id="rId4"/>
    <p:sldId id="303" r:id="rId5"/>
    <p:sldId id="305" r:id="rId6"/>
    <p:sldId id="304" r:id="rId7"/>
    <p:sldId id="291" r:id="rId8"/>
    <p:sldId id="306" r:id="rId9"/>
    <p:sldId id="284" r:id="rId10"/>
    <p:sldId id="298" r:id="rId11"/>
    <p:sldId id="299" r:id="rId12"/>
    <p:sldId id="300" r:id="rId13"/>
    <p:sldId id="295" r:id="rId14"/>
  </p:sldIdLst>
  <p:sldSz cx="12192000" cy="6858000"/>
  <p:notesSz cx="9144000" cy="6858000"/>
  <p:embeddedFontLst>
    <p:embeddedFont>
      <p:font typeface="YoonGothic Medium" panose="020B0600000101010101" charset="-127"/>
      <p:regular r:id="rId16"/>
    </p:embeddedFont>
    <p:embeddedFont>
      <p:font typeface="함초롬바탕" panose="02030604000101010101" pitchFamily="18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인터파크고딕 B" panose="02000000000000000000" pitchFamily="2" charset="-127"/>
      <p:regular r:id="rId21"/>
    </p:embeddedFont>
    <p:embeddedFont>
      <p:font typeface="인터파크고딕 L" panose="02000000000000000000" pitchFamily="2" charset="-127"/>
      <p:regular r:id="rId2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5262"/>
    <a:srgbClr val="3B3954"/>
    <a:srgbClr val="FFFFCC"/>
    <a:srgbClr val="000000"/>
    <a:srgbClr val="7F2D68"/>
    <a:srgbClr val="E27CEA"/>
    <a:srgbClr val="BB5774"/>
    <a:srgbClr val="363750"/>
    <a:srgbClr val="5E4056"/>
    <a:srgbClr val="393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47" autoAdjust="0"/>
  </p:normalViewPr>
  <p:slideViewPr>
    <p:cSldViewPr>
      <p:cViewPr varScale="1">
        <p:scale>
          <a:sx n="112" d="100"/>
          <a:sy n="112" d="100"/>
        </p:scale>
        <p:origin x="7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2019-07-03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55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4799856" y="2204864"/>
            <a:ext cx="2592288" cy="936674"/>
          </a:xfr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3935760" y="3356992"/>
            <a:ext cx="4320480" cy="504626"/>
          </a:xfr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3935760" y="3937913"/>
            <a:ext cx="4320480" cy="665668"/>
          </a:xfrm>
        </p:spPr>
        <p:txBody>
          <a:bodyPr anchor="t"/>
          <a:lstStyle>
            <a:lvl1pPr marL="171450" indent="-171450" algn="ctr">
              <a:lnSpc>
                <a:spcPct val="130000"/>
              </a:lnSpc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023384" y="1480592"/>
            <a:ext cx="6145232" cy="3896816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764704"/>
            <a:ext cx="12192000" cy="6093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637014" y="6165036"/>
            <a:ext cx="2219663" cy="288305"/>
          </a:xfrm>
        </p:spPr>
        <p:txBody>
          <a:bodyPr/>
          <a:lstStyle>
            <a:lvl1pPr marL="0" indent="0" algn="r">
              <a:buNone/>
              <a:defRPr sz="1100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8208238" y="6381060"/>
            <a:ext cx="3648439" cy="288305"/>
          </a:xfrm>
        </p:spPr>
        <p:txBody>
          <a:bodyPr/>
          <a:lstStyle>
            <a:lvl1pPr marL="0" indent="0" algn="r">
              <a:buNone/>
              <a:defRPr sz="1100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23364"/>
            <a:ext cx="10972800" cy="369332"/>
          </a:xfrm>
        </p:spPr>
        <p:txBody>
          <a:bodyPr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445164" y="908720"/>
            <a:ext cx="4704589" cy="288032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637014" y="6165036"/>
            <a:ext cx="2219663" cy="288305"/>
          </a:xfrm>
        </p:spPr>
        <p:txBody>
          <a:bodyPr/>
          <a:lstStyle>
            <a:lvl1pPr marL="0" indent="0" algn="r">
              <a:buNone/>
              <a:defRPr sz="1100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8208238" y="6381060"/>
            <a:ext cx="3648439" cy="288305"/>
          </a:xfrm>
        </p:spPr>
        <p:txBody>
          <a:bodyPr/>
          <a:lstStyle>
            <a:lvl1pPr marL="0" indent="0" algn="r">
              <a:buNone/>
              <a:defRPr sz="1100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524000" y="30832"/>
            <a:ext cx="9144000" cy="6858000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75720" y="2532342"/>
            <a:ext cx="5065997" cy="3966966"/>
            <a:chOff x="773832" y="2705114"/>
            <a:chExt cx="5065997" cy="3966966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9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773832" y="2705114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700" spc="1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1700" spc="1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979797" y="293283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5000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5000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79576" y="0"/>
            <a:ext cx="1728192" cy="2880320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184232" y="3977680"/>
            <a:ext cx="1728192" cy="2880320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Investor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500C1-3E85-4A16-8C65-74D96A07D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1027260"/>
            <a:ext cx="9686925" cy="55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Businessman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BEB189-BD47-4596-B536-DE9AAEBCC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10293"/>
            <a:ext cx="10945216" cy="54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Administrator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925835-8578-48F1-AC3B-3C10ADD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2" y="1251401"/>
            <a:ext cx="10644235" cy="51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Menu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C43684-A0AC-499B-B0F0-54CE8361D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9" y="1009040"/>
            <a:ext cx="11238802" cy="5619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DFD81C-74B3-4EAA-9876-F2BF56008FDE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0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F1C5AA-42F9-424B-9CF1-C7A34A780929}"/>
              </a:ext>
            </a:extLst>
          </p:cNvPr>
          <p:cNvSpPr/>
          <p:nvPr/>
        </p:nvSpPr>
        <p:spPr>
          <a:xfrm>
            <a:off x="1631504" y="764704"/>
            <a:ext cx="8280920" cy="4824536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2DEB-A969-4AFD-8978-0D2874BF6443}"/>
              </a:ext>
            </a:extLst>
          </p:cNvPr>
          <p:cNvSpPr txBox="1"/>
          <p:nvPr/>
        </p:nvSpPr>
        <p:spPr>
          <a:xfrm>
            <a:off x="1775520" y="772629"/>
            <a:ext cx="82809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게임 개발을 위한 </a:t>
            </a:r>
            <a:r>
              <a:rPr lang="ko-KR" altLang="en-US" sz="20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크라우드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0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펀딩</a:t>
            </a:r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1.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Introduce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2. Project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3. Bench Marking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4. 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 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5. Menu Frame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484276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We are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8BFC-3F0B-4EFD-9371-6817DCB3C1BC}"/>
              </a:ext>
            </a:extLst>
          </p:cNvPr>
          <p:cNvSpPr txBox="1"/>
          <p:nvPr/>
        </p:nvSpPr>
        <p:spPr>
          <a:xfrm>
            <a:off x="508356" y="415304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기술 부분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356027" y="11596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총괄 및 책임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C9A9E8-42FD-4AD5-932D-B332001D6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4" y="47378"/>
            <a:ext cx="645318" cy="64531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2A1123-E143-4420-ADCD-92A75EEFCC25}"/>
              </a:ext>
            </a:extLst>
          </p:cNvPr>
          <p:cNvGrpSpPr/>
          <p:nvPr/>
        </p:nvGrpSpPr>
        <p:grpSpPr>
          <a:xfrm>
            <a:off x="2362562" y="1078548"/>
            <a:ext cx="1614850" cy="540060"/>
            <a:chOff x="355782" y="1595827"/>
            <a:chExt cx="1614850" cy="5400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61B0CF-B7F1-4885-A83E-94023D00D6ED}"/>
                </a:ext>
              </a:extLst>
            </p:cNvPr>
            <p:cNvSpPr txBox="1"/>
            <p:nvPr/>
          </p:nvSpPr>
          <p:spPr>
            <a:xfrm>
              <a:off x="1034528" y="168119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김도엽      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5750AE2-98D0-4CA5-9950-4D5F96426649}"/>
                </a:ext>
              </a:extLst>
            </p:cNvPr>
            <p:cNvGrpSpPr/>
            <p:nvPr/>
          </p:nvGrpSpPr>
          <p:grpSpPr>
            <a:xfrm>
              <a:off x="355782" y="1595827"/>
              <a:ext cx="540060" cy="540060"/>
              <a:chOff x="355782" y="1595827"/>
              <a:chExt cx="540060" cy="5400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8E1A1A8-ED9C-4ECE-B77D-1B5C97DD3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334A825B-56E7-4A82-AE69-9E4A3FE40665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0924AC-4DB0-4653-9EBD-97A6C604DD6C}"/>
              </a:ext>
            </a:extLst>
          </p:cNvPr>
          <p:cNvGrpSpPr/>
          <p:nvPr/>
        </p:nvGrpSpPr>
        <p:grpSpPr>
          <a:xfrm>
            <a:off x="2416568" y="2549899"/>
            <a:ext cx="1609757" cy="540060"/>
            <a:chOff x="344107" y="2479259"/>
            <a:chExt cx="1609757" cy="5400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CE4BC4-CBD0-4EE0-8C42-6E762B47A38F}"/>
                </a:ext>
              </a:extLst>
            </p:cNvPr>
            <p:cNvSpPr txBox="1"/>
            <p:nvPr/>
          </p:nvSpPr>
          <p:spPr>
            <a:xfrm>
              <a:off x="1034528" y="2559793"/>
              <a:ext cx="919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이명재</a:t>
              </a:r>
              <a:endPara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656CC75-F594-4D25-A4C4-F807CA49D1A5}"/>
                </a:ext>
              </a:extLst>
            </p:cNvPr>
            <p:cNvGrpSpPr/>
            <p:nvPr/>
          </p:nvGrpSpPr>
          <p:grpSpPr>
            <a:xfrm>
              <a:off x="344107" y="2479259"/>
              <a:ext cx="540060" cy="540060"/>
              <a:chOff x="355782" y="1595827"/>
              <a:chExt cx="540060" cy="54006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5AC9993-50AA-429F-A31B-CA402AFB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4C1A89E-D989-4EFA-94F5-3B34C50247D6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EF8DE1-3A60-4224-9B10-03E649CEDF5B}"/>
              </a:ext>
            </a:extLst>
          </p:cNvPr>
          <p:cNvGrpSpPr/>
          <p:nvPr/>
        </p:nvGrpSpPr>
        <p:grpSpPr>
          <a:xfrm>
            <a:off x="2430131" y="4064893"/>
            <a:ext cx="1582901" cy="540060"/>
            <a:chOff x="398113" y="3792087"/>
            <a:chExt cx="1555751" cy="54006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73667D-321D-4008-94D7-6613ACAB324D}"/>
                </a:ext>
              </a:extLst>
            </p:cNvPr>
            <p:cNvSpPr txBox="1"/>
            <p:nvPr/>
          </p:nvSpPr>
          <p:spPr>
            <a:xfrm>
              <a:off x="1034528" y="3874301"/>
              <a:ext cx="919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나영주</a:t>
              </a:r>
              <a:endPara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D46E7A-6A08-4FBC-AB4E-B2D72E73E6E9}"/>
                </a:ext>
              </a:extLst>
            </p:cNvPr>
            <p:cNvGrpSpPr/>
            <p:nvPr/>
          </p:nvGrpSpPr>
          <p:grpSpPr>
            <a:xfrm>
              <a:off x="398113" y="3792087"/>
              <a:ext cx="540060" cy="540060"/>
              <a:chOff x="355782" y="1595827"/>
              <a:chExt cx="540060" cy="54006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4294D10-5BD9-4CAE-BE3E-15841B465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62BAA5-DC10-487C-A917-C50656664B47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20D68-989F-4217-A54F-5C9D3B5B4AD1}"/>
              </a:ext>
            </a:extLst>
          </p:cNvPr>
          <p:cNvGrpSpPr/>
          <p:nvPr/>
        </p:nvGrpSpPr>
        <p:grpSpPr>
          <a:xfrm>
            <a:off x="2430131" y="5481228"/>
            <a:ext cx="1512168" cy="540060"/>
            <a:chOff x="409788" y="4653136"/>
            <a:chExt cx="1665864" cy="5400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ED141F-61B6-4749-A19B-05F5B2D3E627}"/>
                </a:ext>
              </a:extLst>
            </p:cNvPr>
            <p:cNvSpPr txBox="1"/>
            <p:nvPr/>
          </p:nvSpPr>
          <p:spPr>
            <a:xfrm>
              <a:off x="1067540" y="473850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박태민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75E1C94-48A2-4005-AC0D-CD8621D4C2FB}"/>
                </a:ext>
              </a:extLst>
            </p:cNvPr>
            <p:cNvGrpSpPr/>
            <p:nvPr/>
          </p:nvGrpSpPr>
          <p:grpSpPr>
            <a:xfrm>
              <a:off x="409788" y="4653136"/>
              <a:ext cx="540060" cy="540060"/>
              <a:chOff x="355782" y="1595827"/>
              <a:chExt cx="540060" cy="54006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4B03FE0-7501-4F64-92C1-F23C1BB87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8DE3E41-9390-474A-B355-41F8EC62A472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394E4B-2281-457F-81F5-C928D20D7E2F}"/>
              </a:ext>
            </a:extLst>
          </p:cNvPr>
          <p:cNvSpPr txBox="1"/>
          <p:nvPr/>
        </p:nvSpPr>
        <p:spPr>
          <a:xfrm>
            <a:off x="119336" y="2585634"/>
            <a:ext cx="211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및 영상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6328650" y="11874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소속 직책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362562" y="980728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6027" y="980728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56027" y="2407506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56027" y="3968979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3863752" y="11746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근무 기간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8112224" y="1166239"/>
            <a:ext cx="181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주요 업무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387978" y="2408860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353920" y="3972287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353920" y="5363682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3752" y="1556808"/>
            <a:ext cx="2445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2015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8650" y="1554434"/>
            <a:ext cx="17281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농협정보시스템 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운영사업부 주 임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12224" y="15439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NH </a:t>
            </a:r>
            <a:r>
              <a:rPr lang="ko-KR" altLang="en-US" sz="1500" dirty="0" err="1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농협폴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주유소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POS,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안심축산물전문점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POS,</a:t>
            </a: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농협은행 </a:t>
            </a:r>
            <a:r>
              <a:rPr lang="ko-KR" altLang="en-US" sz="1500" dirty="0" err="1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미디어월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납품 사업 담당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63752" y="2662127"/>
            <a:ext cx="2445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2018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9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28650" y="2667851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AD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애니메이션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Art Director</a:t>
            </a:r>
            <a:endParaRPr lang="ko-KR" altLang="en-US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12224" y="2657371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Lighting composition,</a:t>
            </a: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영상 및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CG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편집 담당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63752" y="4181859"/>
            <a:ext cx="25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10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328650" y="4187583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하우게임스쿨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112224" y="4177103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Code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부분 담당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863752" y="5605453"/>
            <a:ext cx="25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12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2355" y="5611177"/>
            <a:ext cx="1615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한국 소프트웨어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산업 협회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12224" y="5615379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Code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부분 담당</a:t>
            </a:r>
          </a:p>
        </p:txBody>
      </p:sp>
    </p:spTree>
    <p:extLst>
      <p:ext uri="{BB962C8B-B14F-4D97-AF65-F5344CB8AC3E}">
        <p14:creationId xmlns:p14="http://schemas.microsoft.com/office/powerpoint/2010/main" val="229119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299C0-0757-4649-BA21-C9826100F9B9}"/>
              </a:ext>
            </a:extLst>
          </p:cNvPr>
          <p:cNvSpPr txBox="1"/>
          <p:nvPr/>
        </p:nvSpPr>
        <p:spPr>
          <a:xfrm>
            <a:off x="789066" y="1799883"/>
            <a:ext cx="1368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Who?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B2AA6-1183-457F-B717-2C0FD48F6EBC}"/>
              </a:ext>
            </a:extLst>
          </p:cNvPr>
          <p:cNvSpPr txBox="1"/>
          <p:nvPr/>
        </p:nvSpPr>
        <p:spPr>
          <a:xfrm>
            <a:off x="789066" y="3336227"/>
            <a:ext cx="63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투자금을 원활하게 조달 할 수 있는 협력 파트너를 원하는 개발자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EA53D-C0AA-4A7C-8339-C9437ED61B45}"/>
              </a:ext>
            </a:extLst>
          </p:cNvPr>
          <p:cNvSpPr txBox="1"/>
          <p:nvPr/>
        </p:nvSpPr>
        <p:spPr>
          <a:xfrm>
            <a:off x="786337" y="2762106"/>
            <a:ext cx="77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좋은 게임 아이디어를 가지고 있지만 투자자 유치가 쉽지 않는 개발자</a:t>
            </a:r>
          </a:p>
        </p:txBody>
      </p:sp>
    </p:spTree>
    <p:extLst>
      <p:ext uri="{BB962C8B-B14F-4D97-AF65-F5344CB8AC3E}">
        <p14:creationId xmlns:p14="http://schemas.microsoft.com/office/powerpoint/2010/main" val="78294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CE22CC-E329-4A44-B34E-8FF4B1770521}"/>
              </a:ext>
            </a:extLst>
          </p:cNvPr>
          <p:cNvSpPr txBox="1"/>
          <p:nvPr/>
        </p:nvSpPr>
        <p:spPr>
          <a:xfrm>
            <a:off x="733850" y="1844824"/>
            <a:ext cx="21463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To Who?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00529-54B7-4203-B0B2-4F38A1627AA5}"/>
              </a:ext>
            </a:extLst>
          </p:cNvPr>
          <p:cNvSpPr txBox="1"/>
          <p:nvPr/>
        </p:nvSpPr>
        <p:spPr>
          <a:xfrm>
            <a:off x="696368" y="3347050"/>
            <a:ext cx="48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고수익이 나오는 투자를 원하는 투자자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986BF4-CAFE-4CC3-8855-875D1715CF3D}"/>
              </a:ext>
            </a:extLst>
          </p:cNvPr>
          <p:cNvSpPr txBox="1"/>
          <p:nvPr/>
        </p:nvSpPr>
        <p:spPr>
          <a:xfrm>
            <a:off x="720776" y="3900564"/>
            <a:ext cx="56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투명한 프로젝트 운영으로 투자금 보호를 원하는 투자자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9492A-52EF-4C60-A1C6-462E3C6F07F6}"/>
              </a:ext>
            </a:extLst>
          </p:cNvPr>
          <p:cNvSpPr txBox="1"/>
          <p:nvPr/>
        </p:nvSpPr>
        <p:spPr>
          <a:xfrm>
            <a:off x="714252" y="2809493"/>
            <a:ext cx="54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분야의 투자를 원하는 투자자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D857C-FA5E-4102-A0D5-05F0DDE00799}"/>
              </a:ext>
            </a:extLst>
          </p:cNvPr>
          <p:cNvSpPr txBox="1"/>
          <p:nvPr/>
        </p:nvSpPr>
        <p:spPr>
          <a:xfrm>
            <a:off x="761854" y="44998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게임을 후원하고 싶은 투자자</a:t>
            </a:r>
          </a:p>
        </p:txBody>
      </p:sp>
    </p:spTree>
    <p:extLst>
      <p:ext uri="{BB962C8B-B14F-4D97-AF65-F5344CB8AC3E}">
        <p14:creationId xmlns:p14="http://schemas.microsoft.com/office/powerpoint/2010/main" val="27608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B2AA6-1183-457F-B717-2C0FD48F6EBC}"/>
              </a:ext>
            </a:extLst>
          </p:cNvPr>
          <p:cNvSpPr txBox="1"/>
          <p:nvPr/>
        </p:nvSpPr>
        <p:spPr>
          <a:xfrm>
            <a:off x="740150" y="455883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예상 수익을 공개함으로 투자 흥미 유발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EA53D-C0AA-4A7C-8339-C9437ED61B45}"/>
              </a:ext>
            </a:extLst>
          </p:cNvPr>
          <p:cNvSpPr txBox="1"/>
          <p:nvPr/>
        </p:nvSpPr>
        <p:spPr>
          <a:xfrm>
            <a:off x="772942" y="3383522"/>
            <a:ext cx="814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회사 등급 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회사원 수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경력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연체 </a:t>
            </a:r>
            <a:r>
              <a:rPr lang="ko-KR" altLang="en-US" dirty="0" err="1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부실률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을 공개하여 투명하고 안전한 자금 유치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DC22A-9A01-49B0-ACD8-1A99AFA5AD41}"/>
              </a:ext>
            </a:extLst>
          </p:cNvPr>
          <p:cNvSpPr txBox="1"/>
          <p:nvPr/>
        </p:nvSpPr>
        <p:spPr>
          <a:xfrm>
            <a:off x="740150" y="1844313"/>
            <a:ext cx="21154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How!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F5D41-0300-4F70-92E0-0A0B8D39C822}"/>
              </a:ext>
            </a:extLst>
          </p:cNvPr>
          <p:cNvSpPr txBox="1"/>
          <p:nvPr/>
        </p:nvSpPr>
        <p:spPr>
          <a:xfrm>
            <a:off x="772942" y="397117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담보 유형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가치에 따른 안전장치 제공으로 투자금 보호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4CE152-2295-4014-B94F-87F960F3AC1B}"/>
              </a:ext>
            </a:extLst>
          </p:cNvPr>
          <p:cNvSpPr/>
          <p:nvPr/>
        </p:nvSpPr>
        <p:spPr>
          <a:xfrm>
            <a:off x="740150" y="5146484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상환 방식에 따른 투자자 투자금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D857C-FA5E-4102-A0D5-05F0DDE00799}"/>
              </a:ext>
            </a:extLst>
          </p:cNvPr>
          <p:cNvSpPr txBox="1"/>
          <p:nvPr/>
        </p:nvSpPr>
        <p:spPr>
          <a:xfrm>
            <a:off x="829251" y="276198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게임에 투자하고 싶은 투자자들을 위한 솔루션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!</a:t>
            </a:r>
            <a:endParaRPr lang="ko-KR" altLang="en-US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0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직선 연결선 123"/>
          <p:cNvCxnSpPr>
            <a:stCxn id="43" idx="1"/>
            <a:endCxn id="80" idx="0"/>
          </p:cNvCxnSpPr>
          <p:nvPr/>
        </p:nvCxnSpPr>
        <p:spPr>
          <a:xfrm flipH="1">
            <a:off x="6012781" y="2124963"/>
            <a:ext cx="1668692" cy="735771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7681473" y="1023230"/>
            <a:ext cx="3380157" cy="2203464"/>
            <a:chOff x="7608168" y="1081520"/>
            <a:chExt cx="3380157" cy="2203464"/>
          </a:xfrm>
        </p:grpSpPr>
        <p:sp>
          <p:nvSpPr>
            <p:cNvPr id="43" name="직사각형 42"/>
            <p:cNvSpPr/>
            <p:nvPr/>
          </p:nvSpPr>
          <p:spPr>
            <a:xfrm>
              <a:off x="7608168" y="1081521"/>
              <a:ext cx="3347603" cy="2203463"/>
            </a:xfrm>
            <a:prstGeom prst="rect">
              <a:avLst/>
            </a:prstGeom>
            <a:solidFill>
              <a:srgbClr val="E27CEA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0800000">
              <a:off x="7974301" y="1814983"/>
              <a:ext cx="410337" cy="288033"/>
            </a:xfrm>
            <a:prstGeom prst="triangle">
              <a:avLst/>
            </a:prstGeom>
            <a:solidFill>
              <a:srgbClr val="BB5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608168" y="1081520"/>
              <a:ext cx="3347603" cy="740432"/>
            </a:xfrm>
            <a:prstGeom prst="rect">
              <a:avLst/>
            </a:prstGeom>
            <a:solidFill>
              <a:srgbClr val="BB5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4B6BE68-F013-4BF2-A021-06606FDC8300}"/>
                </a:ext>
              </a:extLst>
            </p:cNvPr>
            <p:cNvSpPr txBox="1"/>
            <p:nvPr/>
          </p:nvSpPr>
          <p:spPr>
            <a:xfrm>
              <a:off x="8545689" y="1225537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개발 관리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B444DAC-CD60-4E49-9DE5-7637485ECDCB}"/>
                </a:ext>
              </a:extLst>
            </p:cNvPr>
            <p:cNvSpPr txBox="1"/>
            <p:nvPr/>
          </p:nvSpPr>
          <p:spPr>
            <a:xfrm>
              <a:off x="7665804" y="2563836"/>
              <a:ext cx="3322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프로젝트별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Project manager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배치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90B3993-B28D-46DC-A70A-F3103DDAD41B}"/>
                </a:ext>
              </a:extLst>
            </p:cNvPr>
            <p:cNvSpPr txBox="1"/>
            <p:nvPr/>
          </p:nvSpPr>
          <p:spPr>
            <a:xfrm>
              <a:off x="7638554" y="2183252"/>
              <a:ext cx="3232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정기적 목표 달성 점검 최소 월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회</a:t>
              </a:r>
            </a:p>
          </p:txBody>
        </p:sp>
      </p:grpSp>
      <p:cxnSp>
        <p:nvCxnSpPr>
          <p:cNvPr id="126" name="직선 연결선 125"/>
          <p:cNvCxnSpPr>
            <a:endCxn id="80" idx="4"/>
          </p:cNvCxnSpPr>
          <p:nvPr/>
        </p:nvCxnSpPr>
        <p:spPr>
          <a:xfrm flipV="1">
            <a:off x="4308654" y="4869955"/>
            <a:ext cx="1704127" cy="376818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0" idx="4"/>
          </p:cNvCxnSpPr>
          <p:nvPr/>
        </p:nvCxnSpPr>
        <p:spPr>
          <a:xfrm>
            <a:off x="6012781" y="4869955"/>
            <a:ext cx="1927468" cy="376818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694281" y="3842413"/>
            <a:ext cx="3444242" cy="2264053"/>
            <a:chOff x="7594836" y="3829243"/>
            <a:chExt cx="3444242" cy="2264053"/>
          </a:xfrm>
        </p:grpSpPr>
        <p:sp>
          <p:nvSpPr>
            <p:cNvPr id="46" name="직사각형 45"/>
            <p:cNvSpPr/>
            <p:nvPr/>
          </p:nvSpPr>
          <p:spPr>
            <a:xfrm>
              <a:off x="7608167" y="3829244"/>
              <a:ext cx="3347603" cy="22640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10800000">
              <a:off x="7974300" y="4562706"/>
              <a:ext cx="410337" cy="288033"/>
            </a:xfrm>
            <a:prstGeom prst="triangle">
              <a:avLst/>
            </a:prstGeom>
            <a:solidFill>
              <a:srgbClr val="363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608167" y="3829243"/>
              <a:ext cx="3347603" cy="740432"/>
            </a:xfrm>
            <a:prstGeom prst="rect">
              <a:avLst/>
            </a:prstGeom>
            <a:solidFill>
              <a:srgbClr val="363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2DE39B7-333C-406A-A0FC-2F98084E43EB}"/>
                </a:ext>
              </a:extLst>
            </p:cNvPr>
            <p:cNvSpPr txBox="1"/>
            <p:nvPr/>
          </p:nvSpPr>
          <p:spPr>
            <a:xfrm>
              <a:off x="8518439" y="3960932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법률 지원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3E040F1-6262-4ED1-84B9-CD1454B8FE1D}"/>
                </a:ext>
              </a:extLst>
            </p:cNvPr>
            <p:cNvSpPr txBox="1"/>
            <p:nvPr/>
          </p:nvSpPr>
          <p:spPr>
            <a:xfrm>
              <a:off x="7665804" y="5387848"/>
              <a:ext cx="2799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담보를 통한 투자자금 보호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511E281-4D7C-4E71-B277-E6E799646D92}"/>
                </a:ext>
              </a:extLst>
            </p:cNvPr>
            <p:cNvSpPr txBox="1"/>
            <p:nvPr/>
          </p:nvSpPr>
          <p:spPr>
            <a:xfrm>
              <a:off x="7594836" y="4952494"/>
              <a:ext cx="34442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금융위원회의 법률 기반 대응 시스템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Feature</a:t>
            </a:r>
            <a:endParaRPr lang="ko-KR" altLang="en-US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04143" y="1023230"/>
            <a:ext cx="3347603" cy="2247356"/>
            <a:chOff x="1635249" y="1037628"/>
            <a:chExt cx="3347603" cy="2247356"/>
          </a:xfrm>
        </p:grpSpPr>
        <p:sp>
          <p:nvSpPr>
            <p:cNvPr id="12" name="직사각형 11"/>
            <p:cNvSpPr/>
            <p:nvPr/>
          </p:nvSpPr>
          <p:spPr>
            <a:xfrm>
              <a:off x="1635249" y="1037629"/>
              <a:ext cx="3347603" cy="224735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001382" y="1771091"/>
              <a:ext cx="410337" cy="288033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5249" y="1037628"/>
              <a:ext cx="3347603" cy="7404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15862" y="1169317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개발 지원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D5B51A-0D1A-4791-A8EA-867B8BC67D0B}"/>
                </a:ext>
              </a:extLst>
            </p:cNvPr>
            <p:cNvSpPr txBox="1"/>
            <p:nvPr/>
          </p:nvSpPr>
          <p:spPr>
            <a:xfrm>
              <a:off x="1678881" y="2550660"/>
              <a:ext cx="31603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정보 제공을 통한 쉽고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편리한 자금 유치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0360468-EC1F-4C4E-865F-0D156CB6888C}"/>
                </a:ext>
              </a:extLst>
            </p:cNvPr>
            <p:cNvSpPr txBox="1"/>
            <p:nvPr/>
          </p:nvSpPr>
          <p:spPr>
            <a:xfrm>
              <a:off x="1655341" y="2103016"/>
              <a:ext cx="3327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예상 수익 공개로 편리한 투자 시스템</a:t>
              </a:r>
            </a:p>
          </p:txBody>
        </p:sp>
      </p:grpSp>
      <p:sp>
        <p:nvSpPr>
          <p:cNvPr id="4" name="이등변 삼각형 3"/>
          <p:cNvSpPr/>
          <p:nvPr/>
        </p:nvSpPr>
        <p:spPr>
          <a:xfrm rot="10800000">
            <a:off x="8279768" y="-1412958"/>
            <a:ext cx="1124338" cy="10225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5011353" y="2860734"/>
            <a:ext cx="2002856" cy="2009221"/>
            <a:chOff x="5011353" y="2860734"/>
            <a:chExt cx="2002856" cy="2009221"/>
          </a:xfrm>
        </p:grpSpPr>
        <p:sp>
          <p:nvSpPr>
            <p:cNvPr id="27" name="타원 26"/>
            <p:cNvSpPr/>
            <p:nvPr/>
          </p:nvSpPr>
          <p:spPr>
            <a:xfrm>
              <a:off x="5188606" y="3074179"/>
              <a:ext cx="1648349" cy="1582331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9FF1CA-57A5-4E15-89CB-94BF7ECFE484}"/>
                </a:ext>
              </a:extLst>
            </p:cNvPr>
            <p:cNvSpPr txBox="1"/>
            <p:nvPr/>
          </p:nvSpPr>
          <p:spPr>
            <a:xfrm>
              <a:off x="5231903" y="3588345"/>
              <a:ext cx="16183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Feature</a:t>
              </a:r>
              <a:endParaRPr lang="ko-KR" altLang="en-US" sz="3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5011353" y="2860734"/>
              <a:ext cx="2002856" cy="2009221"/>
            </a:xfrm>
            <a:prstGeom prst="ellipse">
              <a:avLst/>
            </a:prstGeom>
            <a:noFill/>
            <a:ln w="508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84" name="직선 연결선 83"/>
          <p:cNvCxnSpPr>
            <a:endCxn id="80" idx="0"/>
          </p:cNvCxnSpPr>
          <p:nvPr/>
        </p:nvCxnSpPr>
        <p:spPr>
          <a:xfrm>
            <a:off x="4235095" y="2236165"/>
            <a:ext cx="1777686" cy="624569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1051" y="3882626"/>
            <a:ext cx="3347603" cy="2223840"/>
            <a:chOff x="1635247" y="3869456"/>
            <a:chExt cx="3347603" cy="2223840"/>
          </a:xfrm>
        </p:grpSpPr>
        <p:sp>
          <p:nvSpPr>
            <p:cNvPr id="49" name="직사각형 48"/>
            <p:cNvSpPr/>
            <p:nvPr/>
          </p:nvSpPr>
          <p:spPr>
            <a:xfrm>
              <a:off x="1635247" y="3869457"/>
              <a:ext cx="3347603" cy="2223839"/>
            </a:xfrm>
            <a:prstGeom prst="rect">
              <a:avLst/>
            </a:prstGeom>
            <a:solidFill>
              <a:srgbClr val="7F2D68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2001380" y="4602919"/>
              <a:ext cx="410337" cy="288033"/>
            </a:xfrm>
            <a:prstGeom prst="triangle">
              <a:avLst/>
            </a:prstGeom>
            <a:solidFill>
              <a:srgbClr val="7F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35247" y="3869456"/>
              <a:ext cx="3347603" cy="740432"/>
            </a:xfrm>
            <a:prstGeom prst="rect">
              <a:avLst/>
            </a:prstGeom>
            <a:solidFill>
              <a:srgbClr val="7F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22C16C-3CD1-4D79-8A9D-51BC7C8A5F2C}"/>
                </a:ext>
              </a:extLst>
            </p:cNvPr>
            <p:cNvSpPr txBox="1"/>
            <p:nvPr/>
          </p:nvSpPr>
          <p:spPr>
            <a:xfrm>
              <a:off x="2572768" y="3981039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투자 관리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EED522-BA24-4733-9821-D2BA783CC511}"/>
                </a:ext>
              </a:extLst>
            </p:cNvPr>
            <p:cNvSpPr txBox="1"/>
            <p:nvPr/>
          </p:nvSpPr>
          <p:spPr>
            <a:xfrm>
              <a:off x="1739596" y="5398238"/>
              <a:ext cx="3025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회사 등급 평가로 안정성 측정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BE5C011-CCEB-4150-8DB7-1DCF9FFF1400}"/>
                </a:ext>
              </a:extLst>
            </p:cNvPr>
            <p:cNvSpPr txBox="1"/>
            <p:nvPr/>
          </p:nvSpPr>
          <p:spPr>
            <a:xfrm>
              <a:off x="1728863" y="4926637"/>
              <a:ext cx="319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재무재표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공개로 수월한 의사결정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E8B29C5-5228-4F89-8785-B9D9395E6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163"/>
            <a:ext cx="673907" cy="6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286877E-E100-494E-8995-0A95EAA70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06706"/>
              </p:ext>
            </p:extLst>
          </p:nvPr>
        </p:nvGraphicFramePr>
        <p:xfrm>
          <a:off x="1353935" y="1969181"/>
          <a:ext cx="10547015" cy="4619625"/>
        </p:xfrm>
        <a:graphic>
          <a:graphicData uri="http://schemas.openxmlformats.org/drawingml/2006/table">
            <a:tbl>
              <a:tblPr/>
              <a:tblGrid>
                <a:gridCol w="1414183">
                  <a:extLst>
                    <a:ext uri="{9D8B030D-6E8A-4147-A177-3AD203B41FA5}">
                      <a16:colId xmlns:a16="http://schemas.microsoft.com/office/drawing/2014/main" val="1057669118"/>
                    </a:ext>
                  </a:extLst>
                </a:gridCol>
                <a:gridCol w="1462001">
                  <a:extLst>
                    <a:ext uri="{9D8B030D-6E8A-4147-A177-3AD203B41FA5}">
                      <a16:colId xmlns:a16="http://schemas.microsoft.com/office/drawing/2014/main" val="961512003"/>
                    </a:ext>
                  </a:extLst>
                </a:gridCol>
                <a:gridCol w="1000317">
                  <a:extLst>
                    <a:ext uri="{9D8B030D-6E8A-4147-A177-3AD203B41FA5}">
                      <a16:colId xmlns:a16="http://schemas.microsoft.com/office/drawing/2014/main" val="503733518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4060882865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3642328735"/>
                    </a:ext>
                  </a:extLst>
                </a:gridCol>
                <a:gridCol w="1000317">
                  <a:extLst>
                    <a:ext uri="{9D8B030D-6E8A-4147-A177-3AD203B41FA5}">
                      <a16:colId xmlns:a16="http://schemas.microsoft.com/office/drawing/2014/main" val="1336461663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1850756091"/>
                    </a:ext>
                  </a:extLst>
                </a:gridCol>
                <a:gridCol w="1475499">
                  <a:extLst>
                    <a:ext uri="{9D8B030D-6E8A-4147-A177-3AD203B41FA5}">
                      <a16:colId xmlns:a16="http://schemas.microsoft.com/office/drawing/2014/main" val="1373061226"/>
                    </a:ext>
                  </a:extLst>
                </a:gridCol>
                <a:gridCol w="1424591">
                  <a:extLst>
                    <a:ext uri="{9D8B030D-6E8A-4147-A177-3AD203B41FA5}">
                      <a16:colId xmlns:a16="http://schemas.microsoft.com/office/drawing/2014/main" val="2560364676"/>
                    </a:ext>
                  </a:extLst>
                </a:gridCol>
              </a:tblGrid>
              <a:tr h="6981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808261"/>
                  </a:ext>
                </a:extLst>
              </a:tr>
              <a:tr h="6090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8506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7487"/>
                  </a:ext>
                </a:extLst>
              </a:tr>
              <a:tr h="7563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904708"/>
                  </a:ext>
                </a:extLst>
              </a:tr>
              <a:tr h="6838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1545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858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33224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788532" cy="369332"/>
          </a:xfrm>
        </p:spPr>
        <p:txBody>
          <a:bodyPr/>
          <a:lstStyle/>
          <a:p>
            <a:r>
              <a:rPr lang="en-US" altLang="ko-KR" sz="24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r>
              <a:rPr lang="en-US" altLang="ko-KR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4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펀딩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시스템 구축 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DFD81C-74B3-4EAA-9876-F2BF56008FDE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A9F6AE-C32D-4C42-AD98-11B00F7FFDED}"/>
              </a:ext>
            </a:extLst>
          </p:cNvPr>
          <p:cNvSpPr/>
          <p:nvPr/>
        </p:nvSpPr>
        <p:spPr>
          <a:xfrm>
            <a:off x="271178" y="1967878"/>
            <a:ext cx="891354" cy="12723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Team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7F5D5B-B864-4CFF-9F34-41AA3FDE57E5}"/>
              </a:ext>
            </a:extLst>
          </p:cNvPr>
          <p:cNvSpPr/>
          <p:nvPr/>
        </p:nvSpPr>
        <p:spPr>
          <a:xfrm>
            <a:off x="260087" y="913931"/>
            <a:ext cx="891354" cy="979522"/>
          </a:xfrm>
          <a:prstGeom prst="roundRect">
            <a:avLst/>
          </a:prstGeom>
          <a:solidFill>
            <a:srgbClr val="3B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863F79-DE51-4B22-93F3-C4A62D70AEC2}"/>
              </a:ext>
            </a:extLst>
          </p:cNvPr>
          <p:cNvSpPr/>
          <p:nvPr/>
        </p:nvSpPr>
        <p:spPr>
          <a:xfrm>
            <a:off x="258830" y="3264283"/>
            <a:ext cx="891354" cy="8826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문서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26D614-A82B-4901-A9A4-EDA55848B048}"/>
              </a:ext>
            </a:extLst>
          </p:cNvPr>
          <p:cNvSpPr/>
          <p:nvPr/>
        </p:nvSpPr>
        <p:spPr>
          <a:xfrm>
            <a:off x="260087" y="4170984"/>
            <a:ext cx="891354" cy="142048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코딩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9B4BF3-CDC4-4BFA-AE7C-39E74545F8FC}"/>
              </a:ext>
            </a:extLst>
          </p:cNvPr>
          <p:cNvSpPr/>
          <p:nvPr/>
        </p:nvSpPr>
        <p:spPr>
          <a:xfrm>
            <a:off x="267339" y="5612454"/>
            <a:ext cx="891354" cy="4925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테스트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EF8E3E38-61E3-47D7-A469-03D14B20848D}"/>
              </a:ext>
            </a:extLst>
          </p:cNvPr>
          <p:cNvSpPr/>
          <p:nvPr/>
        </p:nvSpPr>
        <p:spPr>
          <a:xfrm>
            <a:off x="1380660" y="1999223"/>
            <a:ext cx="993424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주제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(3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389BB1-F3C9-4AE0-95AB-B3ABA19DF3A0}"/>
              </a:ext>
            </a:extLst>
          </p:cNvPr>
          <p:cNvSpPr/>
          <p:nvPr/>
        </p:nvSpPr>
        <p:spPr>
          <a:xfrm>
            <a:off x="1355993" y="937631"/>
            <a:ext cx="10547016" cy="259459"/>
          </a:xfrm>
          <a:prstGeom prst="roundRect">
            <a:avLst/>
          </a:prstGeom>
          <a:solidFill>
            <a:srgbClr val="3B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’19</a:t>
            </a:r>
            <a:r>
              <a:rPr lang="ko-KR" altLang="en-US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E7A0966-58EA-4590-8016-61F3EB013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4010"/>
              </p:ext>
            </p:extLst>
          </p:nvPr>
        </p:nvGraphicFramePr>
        <p:xfrm>
          <a:off x="1355994" y="1171681"/>
          <a:ext cx="10547016" cy="42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672">
                  <a:extLst>
                    <a:ext uri="{9D8B030D-6E8A-4147-A177-3AD203B41FA5}">
                      <a16:colId xmlns:a16="http://schemas.microsoft.com/office/drawing/2014/main" val="2284406933"/>
                    </a:ext>
                  </a:extLst>
                </a:gridCol>
                <a:gridCol w="3515672">
                  <a:extLst>
                    <a:ext uri="{9D8B030D-6E8A-4147-A177-3AD203B41FA5}">
                      <a16:colId xmlns:a16="http://schemas.microsoft.com/office/drawing/2014/main" val="1164264097"/>
                    </a:ext>
                  </a:extLst>
                </a:gridCol>
                <a:gridCol w="3515672">
                  <a:extLst>
                    <a:ext uri="{9D8B030D-6E8A-4147-A177-3AD203B41FA5}">
                      <a16:colId xmlns:a16="http://schemas.microsoft.com/office/drawing/2014/main" val="3318826330"/>
                    </a:ext>
                  </a:extLst>
                </a:gridCol>
              </a:tblGrid>
              <a:tr h="42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94949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BF58C39-BFAD-4601-91DA-5DA1192F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70403"/>
              </p:ext>
            </p:extLst>
          </p:nvPr>
        </p:nvGraphicFramePr>
        <p:xfrm>
          <a:off x="1355992" y="1551217"/>
          <a:ext cx="291848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1">
                  <a:extLst>
                    <a:ext uri="{9D8B030D-6E8A-4147-A177-3AD203B41FA5}">
                      <a16:colId xmlns:a16="http://schemas.microsoft.com/office/drawing/2014/main" val="2208239941"/>
                    </a:ext>
                  </a:extLst>
                </a:gridCol>
                <a:gridCol w="1459241">
                  <a:extLst>
                    <a:ext uri="{9D8B030D-6E8A-4147-A177-3AD203B41FA5}">
                      <a16:colId xmlns:a16="http://schemas.microsoft.com/office/drawing/2014/main" val="323261148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1630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454207-0D98-4C49-9BCB-3E4F4879D793}"/>
              </a:ext>
            </a:extLst>
          </p:cNvPr>
          <p:cNvSpPr/>
          <p:nvPr/>
        </p:nvSpPr>
        <p:spPr>
          <a:xfrm>
            <a:off x="1462170" y="2694100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주제 분류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A5B113F-F007-4EE8-AF89-5EA16BEA2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53597"/>
              </p:ext>
            </p:extLst>
          </p:nvPr>
        </p:nvGraphicFramePr>
        <p:xfrm>
          <a:off x="4274475" y="1555825"/>
          <a:ext cx="448687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74">
                  <a:extLst>
                    <a:ext uri="{9D8B030D-6E8A-4147-A177-3AD203B41FA5}">
                      <a16:colId xmlns:a16="http://schemas.microsoft.com/office/drawing/2014/main" val="1458880107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1050420655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2911934636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2688980324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39814234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51451"/>
                  </a:ext>
                </a:extLst>
              </a:tr>
            </a:tbl>
          </a:graphicData>
        </a:graphic>
      </p:graphicFrame>
      <p:sp>
        <p:nvSpPr>
          <p:cNvPr id="36" name="Rectangle 1">
            <a:extLst>
              <a:ext uri="{FF2B5EF4-FFF2-40B4-BE49-F238E27FC236}">
                <a16:creationId xmlns:a16="http://schemas.microsoft.com/office/drawing/2014/main" id="{7364BFE6-67DF-49D1-8073-32F821C87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879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E7395F1F-CB2C-4645-B4F0-CDBFDB19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00904"/>
              </p:ext>
            </p:extLst>
          </p:nvPr>
        </p:nvGraphicFramePr>
        <p:xfrm>
          <a:off x="8761345" y="1555826"/>
          <a:ext cx="3141664" cy="33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832">
                  <a:extLst>
                    <a:ext uri="{9D8B030D-6E8A-4147-A177-3AD203B41FA5}">
                      <a16:colId xmlns:a16="http://schemas.microsoft.com/office/drawing/2014/main" val="2208239941"/>
                    </a:ext>
                  </a:extLst>
                </a:gridCol>
                <a:gridCol w="1570832">
                  <a:extLst>
                    <a:ext uri="{9D8B030D-6E8A-4147-A177-3AD203B41FA5}">
                      <a16:colId xmlns:a16="http://schemas.microsoft.com/office/drawing/2014/main" val="3232611480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1630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164CA2-F1AB-45B2-8760-DDC6525C3DFC}"/>
              </a:ext>
            </a:extLst>
          </p:cNvPr>
          <p:cNvSpPr/>
          <p:nvPr/>
        </p:nvSpPr>
        <p:spPr>
          <a:xfrm>
            <a:off x="4439815" y="3751022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회의록보관</a:t>
            </a: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BBA59DE6-52E1-4638-AD43-9FFD3601F186}"/>
              </a:ext>
            </a:extLst>
          </p:cNvPr>
          <p:cNvSpPr/>
          <p:nvPr/>
        </p:nvSpPr>
        <p:spPr>
          <a:xfrm>
            <a:off x="4439816" y="3319168"/>
            <a:ext cx="14085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기획서 작성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(5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775E441-451D-42D5-82B7-E3A9B8CFA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57230"/>
            <a:ext cx="691509" cy="691509"/>
          </a:xfrm>
          <a:prstGeom prst="rect">
            <a:avLst/>
          </a:prstGeom>
        </p:spPr>
      </p:pic>
      <p:sp>
        <p:nvSpPr>
          <p:cNvPr id="46" name="화살표: 오각형 45">
            <a:extLst>
              <a:ext uri="{FF2B5EF4-FFF2-40B4-BE49-F238E27FC236}">
                <a16:creationId xmlns:a16="http://schemas.microsoft.com/office/drawing/2014/main" id="{B74C3112-6B94-4EE5-AE27-A5CBB218C526}"/>
              </a:ext>
            </a:extLst>
          </p:cNvPr>
          <p:cNvSpPr/>
          <p:nvPr/>
        </p:nvSpPr>
        <p:spPr>
          <a:xfrm>
            <a:off x="5023378" y="4164364"/>
            <a:ext cx="42433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프론트 작업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(16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D64D12-DDAA-4EB2-9C95-127E679955A8}"/>
              </a:ext>
            </a:extLst>
          </p:cNvPr>
          <p:cNvSpPr/>
          <p:nvPr/>
        </p:nvSpPr>
        <p:spPr>
          <a:xfrm>
            <a:off x="5021696" y="4919958"/>
            <a:ext cx="54896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3D6C55-4290-4611-ABB3-E695FF304E9C}"/>
              </a:ext>
            </a:extLst>
          </p:cNvPr>
          <p:cNvSpPr/>
          <p:nvPr/>
        </p:nvSpPr>
        <p:spPr>
          <a:xfrm>
            <a:off x="5607344" y="4919958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버튼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827D87-128A-43E4-AE61-09E3415F735D}"/>
              </a:ext>
            </a:extLst>
          </p:cNvPr>
          <p:cNvSpPr/>
          <p:nvPr/>
        </p:nvSpPr>
        <p:spPr>
          <a:xfrm>
            <a:off x="5021696" y="5274126"/>
            <a:ext cx="1137659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디자인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5A030B0-CA07-424A-A494-83BEDFA307F5}"/>
              </a:ext>
            </a:extLst>
          </p:cNvPr>
          <p:cNvGrpSpPr/>
          <p:nvPr/>
        </p:nvGrpSpPr>
        <p:grpSpPr>
          <a:xfrm>
            <a:off x="5755557" y="5606242"/>
            <a:ext cx="1029213" cy="331728"/>
            <a:chOff x="3808536" y="5542422"/>
            <a:chExt cx="1029213" cy="331728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3B2792F-21DB-4F7B-9796-4960CE9BBE7B}"/>
                </a:ext>
              </a:extLst>
            </p:cNvPr>
            <p:cNvSpPr/>
            <p:nvPr/>
          </p:nvSpPr>
          <p:spPr>
            <a:xfrm>
              <a:off x="4251135" y="5542422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0020AD-EDB1-4C43-A21D-71C58FEF305D}"/>
                </a:ext>
              </a:extLst>
            </p:cNvPr>
            <p:cNvSpPr txBox="1"/>
            <p:nvPr/>
          </p:nvSpPr>
          <p:spPr>
            <a:xfrm>
              <a:off x="3808536" y="5643318"/>
              <a:ext cx="10292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3"/>
                  </a:solidFill>
                </a:rPr>
                <a:t>1</a:t>
              </a:r>
              <a:r>
                <a:rPr lang="ko-KR" altLang="en-US" sz="900" dirty="0">
                  <a:solidFill>
                    <a:schemeClr val="accent3"/>
                  </a:solidFill>
                </a:rPr>
                <a:t>차 단위 테스트</a:t>
              </a:r>
            </a:p>
          </p:txBody>
        </p:sp>
      </p:grpSp>
      <p:sp>
        <p:nvSpPr>
          <p:cNvPr id="55" name="화살표: 오각형 54">
            <a:extLst>
              <a:ext uri="{FF2B5EF4-FFF2-40B4-BE49-F238E27FC236}">
                <a16:creationId xmlns:a16="http://schemas.microsoft.com/office/drawing/2014/main" id="{BBC35D0B-310D-48F1-834C-B655271A8FC1}"/>
              </a:ext>
            </a:extLst>
          </p:cNvPr>
          <p:cNvSpPr/>
          <p:nvPr/>
        </p:nvSpPr>
        <p:spPr>
          <a:xfrm>
            <a:off x="5204240" y="4535313"/>
            <a:ext cx="42433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백앤드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작업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(15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E21BB11-9B21-45F4-9CDC-CFE7B6715C75}"/>
              </a:ext>
            </a:extLst>
          </p:cNvPr>
          <p:cNvGrpSpPr/>
          <p:nvPr/>
        </p:nvGrpSpPr>
        <p:grpSpPr>
          <a:xfrm>
            <a:off x="6708657" y="5604189"/>
            <a:ext cx="886470" cy="307244"/>
            <a:chOff x="5555104" y="5544487"/>
            <a:chExt cx="886470" cy="307244"/>
          </a:xfrm>
        </p:grpSpPr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BC25FF73-9ECC-411D-8216-D2CCA857C945}"/>
                </a:ext>
              </a:extLst>
            </p:cNvPr>
            <p:cNvSpPr/>
            <p:nvPr/>
          </p:nvSpPr>
          <p:spPr>
            <a:xfrm>
              <a:off x="5906112" y="5544487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DFAC09-9770-41BD-A750-7D356A4D9CD1}"/>
                </a:ext>
              </a:extLst>
            </p:cNvPr>
            <p:cNvSpPr txBox="1"/>
            <p:nvPr/>
          </p:nvSpPr>
          <p:spPr>
            <a:xfrm>
              <a:off x="5555104" y="5620899"/>
              <a:ext cx="886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accent3"/>
                  </a:solidFill>
                </a:rPr>
                <a:t>백앤드테스트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56E6A9F-9251-433B-A9D2-1F15149FCFA0}"/>
              </a:ext>
            </a:extLst>
          </p:cNvPr>
          <p:cNvSpPr/>
          <p:nvPr/>
        </p:nvSpPr>
        <p:spPr>
          <a:xfrm>
            <a:off x="267339" y="6122604"/>
            <a:ext cx="891354" cy="4925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연계업무</a:t>
            </a:r>
          </a:p>
        </p:txBody>
      </p:sp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79C454A2-B055-4386-802D-8AE12EABE663}"/>
              </a:ext>
            </a:extLst>
          </p:cNvPr>
          <p:cNvSpPr/>
          <p:nvPr/>
        </p:nvSpPr>
        <p:spPr>
          <a:xfrm>
            <a:off x="9507402" y="5601475"/>
            <a:ext cx="95010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통합테스트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(3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0" name="화살표: 오각형 59">
            <a:extLst>
              <a:ext uri="{FF2B5EF4-FFF2-40B4-BE49-F238E27FC236}">
                <a16:creationId xmlns:a16="http://schemas.microsoft.com/office/drawing/2014/main" id="{4381D4BA-E67F-4647-8D86-560AB02B4D29}"/>
              </a:ext>
            </a:extLst>
          </p:cNvPr>
          <p:cNvSpPr/>
          <p:nvPr/>
        </p:nvSpPr>
        <p:spPr>
          <a:xfrm>
            <a:off x="10485570" y="6180365"/>
            <a:ext cx="867998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73DD87-1E0F-4D95-AACA-B28A89D23065}"/>
              </a:ext>
            </a:extLst>
          </p:cNvPr>
          <p:cNvSpPr/>
          <p:nvPr/>
        </p:nvSpPr>
        <p:spPr>
          <a:xfrm>
            <a:off x="10475847" y="3156866"/>
            <a:ext cx="216024" cy="2848431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안</a:t>
            </a:r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정</a:t>
            </a:r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</a:t>
            </a:r>
          </a:p>
        </p:txBody>
      </p:sp>
      <p:sp>
        <p:nvSpPr>
          <p:cNvPr id="65" name="화살표: 오각형 64">
            <a:extLst>
              <a:ext uri="{FF2B5EF4-FFF2-40B4-BE49-F238E27FC236}">
                <a16:creationId xmlns:a16="http://schemas.microsoft.com/office/drawing/2014/main" id="{381459AF-52C0-48C0-976D-47FA61395376}"/>
              </a:ext>
            </a:extLst>
          </p:cNvPr>
          <p:cNvSpPr/>
          <p:nvPr/>
        </p:nvSpPr>
        <p:spPr>
          <a:xfrm>
            <a:off x="1764787" y="2338186"/>
            <a:ext cx="637864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팀명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0528FF-5DBF-4908-9E56-502C1E614616}"/>
              </a:ext>
            </a:extLst>
          </p:cNvPr>
          <p:cNvSpPr/>
          <p:nvPr/>
        </p:nvSpPr>
        <p:spPr>
          <a:xfrm>
            <a:off x="1462170" y="3013296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역할 분담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01ACD6-CF7E-48B8-A7E2-D0C54C43A105}"/>
              </a:ext>
            </a:extLst>
          </p:cNvPr>
          <p:cNvSpPr/>
          <p:nvPr/>
        </p:nvSpPr>
        <p:spPr>
          <a:xfrm>
            <a:off x="2135780" y="2694099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종목분석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9F97F74-995D-468C-9439-A7615398C5C3}"/>
              </a:ext>
            </a:extLst>
          </p:cNvPr>
          <p:cNvSpPr/>
          <p:nvPr/>
        </p:nvSpPr>
        <p:spPr>
          <a:xfrm>
            <a:off x="2132557" y="3009125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목표선정</a:t>
            </a: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FCF27347-B94C-450B-B939-ABB3D94673D6}"/>
              </a:ext>
            </a:extLst>
          </p:cNvPr>
          <p:cNvSpPr/>
          <p:nvPr/>
        </p:nvSpPr>
        <p:spPr>
          <a:xfrm>
            <a:off x="2402651" y="1987751"/>
            <a:ext cx="114622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분석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(7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EDE7ACC7-EDBC-4780-88EC-A7C6EB4528EF}"/>
              </a:ext>
            </a:extLst>
          </p:cNvPr>
          <p:cNvSpPr/>
          <p:nvPr/>
        </p:nvSpPr>
        <p:spPr>
          <a:xfrm>
            <a:off x="2419014" y="2335189"/>
            <a:ext cx="829517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벤치마킹</a:t>
            </a:r>
            <a:endParaRPr lang="en-US" altLang="ko-KR" sz="10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678DCB5-F629-4F50-90F4-2EF8044DB761}"/>
              </a:ext>
            </a:extLst>
          </p:cNvPr>
          <p:cNvSpPr/>
          <p:nvPr/>
        </p:nvSpPr>
        <p:spPr>
          <a:xfrm>
            <a:off x="3604134" y="2690751"/>
            <a:ext cx="1039593" cy="279548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요구 사항 정의</a:t>
            </a:r>
            <a:endParaRPr lang="en-US" altLang="ko-KR" sz="105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AA5C7341-FF68-433B-9A87-A6E7753B3045}"/>
              </a:ext>
            </a:extLst>
          </p:cNvPr>
          <p:cNvSpPr/>
          <p:nvPr/>
        </p:nvSpPr>
        <p:spPr>
          <a:xfrm>
            <a:off x="9030569" y="3319168"/>
            <a:ext cx="14085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기획서 마무리</a:t>
            </a:r>
            <a:r>
              <a:rPr lang="en-US" altLang="ko-KR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(5</a:t>
            </a:r>
            <a:r>
              <a:rPr lang="ko-KR" altLang="en-US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307B960C-5E74-44AF-87AB-55A2B5A25159}"/>
              </a:ext>
            </a:extLst>
          </p:cNvPr>
          <p:cNvSpPr/>
          <p:nvPr/>
        </p:nvSpPr>
        <p:spPr>
          <a:xfrm>
            <a:off x="3246192" y="2328780"/>
            <a:ext cx="1961865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화면구성도 설계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(7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7" name="화살표: 오각형 86">
            <a:extLst>
              <a:ext uri="{FF2B5EF4-FFF2-40B4-BE49-F238E27FC236}">
                <a16:creationId xmlns:a16="http://schemas.microsoft.com/office/drawing/2014/main" id="{FD56D7B6-25E1-4C06-B4C6-2C34DCF78D85}"/>
              </a:ext>
            </a:extLst>
          </p:cNvPr>
          <p:cNvSpPr/>
          <p:nvPr/>
        </p:nvSpPr>
        <p:spPr>
          <a:xfrm>
            <a:off x="3548872" y="1987671"/>
            <a:ext cx="829593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테이블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정의 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(2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69848566-F341-4670-89C9-6253D75EAD19}"/>
              </a:ext>
            </a:extLst>
          </p:cNvPr>
          <p:cNvSpPr/>
          <p:nvPr/>
        </p:nvSpPr>
        <p:spPr>
          <a:xfrm>
            <a:off x="4378465" y="1987671"/>
            <a:ext cx="829593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ERD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설계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(2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DE8D95-DF8E-4D16-8BC8-745A7F240FC1}"/>
              </a:ext>
            </a:extLst>
          </p:cNvPr>
          <p:cNvGrpSpPr/>
          <p:nvPr/>
        </p:nvGrpSpPr>
        <p:grpSpPr>
          <a:xfrm>
            <a:off x="8324798" y="5604189"/>
            <a:ext cx="1029213" cy="331728"/>
            <a:chOff x="3808536" y="5542422"/>
            <a:chExt cx="1029213" cy="331728"/>
          </a:xfrm>
        </p:grpSpPr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2DE869FD-7C7E-4AB8-A99C-C5E19A3942B4}"/>
                </a:ext>
              </a:extLst>
            </p:cNvPr>
            <p:cNvSpPr/>
            <p:nvPr/>
          </p:nvSpPr>
          <p:spPr>
            <a:xfrm>
              <a:off x="4251135" y="5542422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A08649-2C79-4076-8160-AE8F0F1ACEC6}"/>
                </a:ext>
              </a:extLst>
            </p:cNvPr>
            <p:cNvSpPr txBox="1"/>
            <p:nvPr/>
          </p:nvSpPr>
          <p:spPr>
            <a:xfrm>
              <a:off x="3808536" y="5643318"/>
              <a:ext cx="10292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3"/>
                  </a:solidFill>
                </a:rPr>
                <a:t>4</a:t>
              </a:r>
              <a:r>
                <a:rPr lang="ko-KR" altLang="en-US" sz="900" dirty="0">
                  <a:solidFill>
                    <a:schemeClr val="accent3"/>
                  </a:solidFill>
                </a:rPr>
                <a:t>차 단위 테스트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4165288-54C5-490C-A6B1-CD0FDC56E80B}"/>
              </a:ext>
            </a:extLst>
          </p:cNvPr>
          <p:cNvGrpSpPr/>
          <p:nvPr/>
        </p:nvGrpSpPr>
        <p:grpSpPr>
          <a:xfrm>
            <a:off x="5021696" y="5615472"/>
            <a:ext cx="886470" cy="307244"/>
            <a:chOff x="5555104" y="5544487"/>
            <a:chExt cx="886470" cy="307244"/>
          </a:xfrm>
        </p:grpSpPr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AE56A20D-A61D-4B1B-821A-00917D8886A6}"/>
                </a:ext>
              </a:extLst>
            </p:cNvPr>
            <p:cNvSpPr/>
            <p:nvPr/>
          </p:nvSpPr>
          <p:spPr>
            <a:xfrm>
              <a:off x="5906112" y="5544487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EF9425A-8C34-4293-AF63-4FFCD462748C}"/>
                </a:ext>
              </a:extLst>
            </p:cNvPr>
            <p:cNvSpPr txBox="1"/>
            <p:nvPr/>
          </p:nvSpPr>
          <p:spPr>
            <a:xfrm>
              <a:off x="5555104" y="5620899"/>
              <a:ext cx="886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accent3"/>
                  </a:solidFill>
                </a:rPr>
                <a:t>프론트테스트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0A444A04-C2BA-4E5D-9D49-B966BD6F6887}"/>
              </a:ext>
            </a:extLst>
          </p:cNvPr>
          <p:cNvSpPr/>
          <p:nvPr/>
        </p:nvSpPr>
        <p:spPr>
          <a:xfrm>
            <a:off x="7649797" y="5612454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4893E308-CE6C-4EE8-9120-F7163E17F803}"/>
              </a:ext>
            </a:extLst>
          </p:cNvPr>
          <p:cNvSpPr/>
          <p:nvPr/>
        </p:nvSpPr>
        <p:spPr>
          <a:xfrm>
            <a:off x="7820968" y="5604188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이등변 삼각형 101">
            <a:extLst>
              <a:ext uri="{FF2B5EF4-FFF2-40B4-BE49-F238E27FC236}">
                <a16:creationId xmlns:a16="http://schemas.microsoft.com/office/drawing/2014/main" id="{0DC9BC16-E0DC-4887-989D-98B8A2F4072B}"/>
              </a:ext>
            </a:extLst>
          </p:cNvPr>
          <p:cNvSpPr/>
          <p:nvPr/>
        </p:nvSpPr>
        <p:spPr>
          <a:xfrm>
            <a:off x="7991967" y="5604188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C4B9A37-310B-4A63-A7BF-6E6859D551C4}"/>
              </a:ext>
            </a:extLst>
          </p:cNvPr>
          <p:cNvSpPr txBox="1"/>
          <p:nvPr/>
        </p:nvSpPr>
        <p:spPr>
          <a:xfrm>
            <a:off x="7749322" y="5689537"/>
            <a:ext cx="270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3"/>
                </a:solidFill>
              </a:rPr>
              <a:t>…</a:t>
            </a:r>
            <a:endParaRPr lang="ko-KR" altLang="en-US" sz="900" b="1" dirty="0">
              <a:solidFill>
                <a:schemeClr val="accent3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EC3511B-2472-4038-A29B-3C9CB2FF8592}"/>
              </a:ext>
            </a:extLst>
          </p:cNvPr>
          <p:cNvSpPr/>
          <p:nvPr/>
        </p:nvSpPr>
        <p:spPr>
          <a:xfrm>
            <a:off x="2841734" y="2694099"/>
            <a:ext cx="59044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데이터분석</a:t>
            </a:r>
            <a:endParaRPr lang="ko-KR" altLang="en-US" sz="100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845D1C-CC0E-4CAB-8FF7-70815678124C}"/>
              </a:ext>
            </a:extLst>
          </p:cNvPr>
          <p:cNvSpPr/>
          <p:nvPr/>
        </p:nvSpPr>
        <p:spPr>
          <a:xfrm>
            <a:off x="2849602" y="3009124"/>
            <a:ext cx="691553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프로세스정의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46277D-2BA9-422A-AB25-162052E47C80}"/>
              </a:ext>
            </a:extLst>
          </p:cNvPr>
          <p:cNvSpPr/>
          <p:nvPr/>
        </p:nvSpPr>
        <p:spPr>
          <a:xfrm>
            <a:off x="3604134" y="3006552"/>
            <a:ext cx="1039593" cy="279548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인터페이스</a:t>
            </a:r>
            <a:r>
              <a:rPr lang="en-US" altLang="ko-KR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/</a:t>
            </a:r>
          </a:p>
          <a:p>
            <a:pPr algn="ctr"/>
            <a:r>
              <a:rPr lang="en-US" altLang="ko-KR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UI</a:t>
            </a:r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설계</a:t>
            </a:r>
            <a:endParaRPr lang="en-US" altLang="ko-KR" sz="105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8" name="화살표: 오각형 107">
            <a:extLst>
              <a:ext uri="{FF2B5EF4-FFF2-40B4-BE49-F238E27FC236}">
                <a16:creationId xmlns:a16="http://schemas.microsoft.com/office/drawing/2014/main" id="{2D999EDC-34DA-48D2-8D98-7D86267107FB}"/>
              </a:ext>
            </a:extLst>
          </p:cNvPr>
          <p:cNvSpPr/>
          <p:nvPr/>
        </p:nvSpPr>
        <p:spPr>
          <a:xfrm>
            <a:off x="5226369" y="2318117"/>
            <a:ext cx="86963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개발환경 구축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030BE60-B89F-43A8-A504-2DAB11A9F58C}"/>
              </a:ext>
            </a:extLst>
          </p:cNvPr>
          <p:cNvSpPr/>
          <p:nvPr/>
        </p:nvSpPr>
        <p:spPr>
          <a:xfrm>
            <a:off x="9039536" y="3749110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최종 검토</a:t>
            </a:r>
          </a:p>
        </p:txBody>
      </p:sp>
    </p:spTree>
    <p:extLst>
      <p:ext uri="{BB962C8B-B14F-4D97-AF65-F5344CB8AC3E}">
        <p14:creationId xmlns:p14="http://schemas.microsoft.com/office/powerpoint/2010/main" val="142204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D99814-2122-45E9-876D-EBA5C6E18964}"/>
              </a:ext>
            </a:extLst>
          </p:cNvPr>
          <p:cNvSpPr/>
          <p:nvPr/>
        </p:nvSpPr>
        <p:spPr>
          <a:xfrm>
            <a:off x="119336" y="846004"/>
            <a:ext cx="11953328" cy="5884611"/>
          </a:xfrm>
          <a:prstGeom prst="rect">
            <a:avLst/>
          </a:prstGeom>
          <a:solidFill>
            <a:schemeClr val="tx1"/>
          </a:solidFill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7408" y="301249"/>
            <a:ext cx="2160240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Bench Marking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F3F863-9331-4CA4-802A-ABE13756D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3" y="127385"/>
            <a:ext cx="513287" cy="513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1E2F1D-F894-4609-8FCD-B62181C53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924588"/>
            <a:ext cx="4127013" cy="572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5A351-2EB5-4689-B0D3-2CA2D12F3F8E}"/>
              </a:ext>
            </a:extLst>
          </p:cNvPr>
          <p:cNvSpPr txBox="1"/>
          <p:nvPr/>
        </p:nvSpPr>
        <p:spPr>
          <a:xfrm>
            <a:off x="368916" y="1052736"/>
            <a:ext cx="9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배치 및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6AC70-32A9-421E-9C55-2BA1663DDCDA}"/>
              </a:ext>
            </a:extLst>
          </p:cNvPr>
          <p:cNvSpPr txBox="1"/>
          <p:nvPr/>
        </p:nvSpPr>
        <p:spPr>
          <a:xfrm>
            <a:off x="6171036" y="1052736"/>
            <a:ext cx="10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색감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CA14F-8FBB-4FDA-A0FB-F029AC597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36" y="1052736"/>
            <a:ext cx="3970692" cy="54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462</Words>
  <Application>Microsoft Office PowerPoint</Application>
  <PresentationFormat>와이드스크린</PresentationFormat>
  <Paragraphs>152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YoonGothic Medium</vt:lpstr>
      <vt:lpstr>맑은 고딕</vt:lpstr>
      <vt:lpstr>Arial</vt:lpstr>
      <vt:lpstr>인터파크고딕 B</vt:lpstr>
      <vt:lpstr>함초롬바탕</vt:lpstr>
      <vt:lpstr>굴림</vt:lpstr>
      <vt:lpstr>인터파크고딕 L</vt:lpstr>
      <vt:lpstr>Office 테마</vt:lpstr>
      <vt:lpstr>PowerPoint 프레젠테이션</vt:lpstr>
      <vt:lpstr>PowerPoint 프레젠테이션</vt:lpstr>
      <vt:lpstr>We are Codetiator</vt:lpstr>
      <vt:lpstr>Project</vt:lpstr>
      <vt:lpstr>Project</vt:lpstr>
      <vt:lpstr>Project</vt:lpstr>
      <vt:lpstr>Feature</vt:lpstr>
      <vt:lpstr>Codetiator 펀딩 시스템 구축 일정</vt:lpstr>
      <vt:lpstr>Bench Marking</vt:lpstr>
      <vt:lpstr>Use Case Digram - Investor</vt:lpstr>
      <vt:lpstr>Use Case Digram - Businessman</vt:lpstr>
      <vt:lpstr>Use Case Digram - Administrator</vt:lpstr>
      <vt:lpstr>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doyeobi</cp:lastModifiedBy>
  <cp:revision>538</cp:revision>
  <dcterms:created xsi:type="dcterms:W3CDTF">2013-12-05T04:50:26Z</dcterms:created>
  <dcterms:modified xsi:type="dcterms:W3CDTF">2019-07-03T16:14:37Z</dcterms:modified>
  <cp:category>본 문서의 저작권은 비즈폼에 있습니다.</cp:category>
</cp:coreProperties>
</file>